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89" r:id="rId6"/>
    <p:sldId id="271" r:id="rId7"/>
    <p:sldId id="270" r:id="rId8"/>
    <p:sldId id="285" r:id="rId9"/>
    <p:sldId id="279" r:id="rId10"/>
    <p:sldId id="257" r:id="rId11"/>
    <p:sldId id="268" r:id="rId12"/>
    <p:sldId id="260" r:id="rId13"/>
    <p:sldId id="258" r:id="rId14"/>
    <p:sldId id="262" r:id="rId15"/>
    <p:sldId id="281" r:id="rId16"/>
    <p:sldId id="278" r:id="rId17"/>
    <p:sldId id="284" r:id="rId18"/>
    <p:sldId id="267" r:id="rId19"/>
    <p:sldId id="290" r:id="rId20"/>
    <p:sldId id="286" r:id="rId21"/>
    <p:sldId id="29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9588B-33E4-4588-8C15-722D70E56D8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C50E7-5BF3-422C-A819-0BD10B3D89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6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C50E7-5BF3-422C-A819-0BD10B3D899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05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C50E7-5BF3-422C-A819-0BD10B3D899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60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C50E7-5BF3-422C-A819-0BD10B3D899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94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B75124-0BEA-A61B-30F4-5D39E69B7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4F1753-4D21-F1D7-0B2E-023AC3094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5DBD11-11AB-9580-26F3-4F11107E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373CA6-EB32-30BC-B125-767E5926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0209AE-2E7C-07DE-4125-8507DAE8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89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F7662-DE7A-56FA-C2F8-C9CD249F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7657C0-6E1B-C72E-F076-B7E2C641B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1E74D6-A367-3FDE-3752-A6D6DF51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D6B974-9680-480D-D40E-CC435B14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5A6868-4F6F-75AC-E584-D4AB35EC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1372916-702A-A782-AD6B-B41C3CEF3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BD9E14-55C4-CAB7-F3D9-7843D42EC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376560-C376-9AB9-7C06-F0EF15D4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4BE6FC-499D-F483-D47D-BF9FFD59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6EBF4A-A140-A55A-C09B-21AD92A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11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281B9-4706-896D-7C51-BE2C2D81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BA190C-D0DC-117B-2AB0-65A658A1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3A57B7-4535-E458-FCD4-C23C4435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5431CA-A4E3-301C-E6AE-7DBC7B6B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909486-54B9-5FF3-F678-7519B0A0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30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56EB0-EB01-A787-0A9C-007DA541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06059E-0019-171C-3A69-69A01851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0E105D-B587-9B97-1CF3-0621662B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D0D03C-0FD1-5886-7EA5-8CBF4E6E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E9F560-2BCD-0A09-FAD2-C207234B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77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FD349-C260-3A9B-CF0B-0DD010A0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E795A8-3B8D-4EF9-3EB8-9B8C7C340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6960ED-6E32-9DE9-BC51-55537E497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320971-BC45-4CA9-8318-31BC86DC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618621-6D55-E245-01B4-7142C16B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E67BBD-33E2-FFD7-5590-144D3FAE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2D72A9-D903-4223-329B-739B003C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C554D7-2E91-EC5A-FF9A-1E996AA96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897351-0F00-4AC2-8813-245BCE2E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8ACBAB-2597-7522-E8AF-E24A05C27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32348F-E3D0-3E35-6B72-FA48A4C9D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C0C9FD-6216-6641-81D3-8D63F331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277A96-BB64-4D32-B085-BBA489A0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B7F9710-2E61-BF70-3917-7AA766E9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36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055774-AE4F-9AE6-6A82-8BE9774B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C742D0-E276-6E8F-AC7E-5B87498F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9113BC-1303-B586-1D7F-747BC67A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2C07CCD-0FB4-B102-E3E5-7DE6B2B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57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E2D872-4B69-7536-A13C-973D739C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AB35518-2324-DB69-D8B7-71D57194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54A008-6762-F0A7-9B16-33AAADB6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2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67A47-1704-833B-BB9E-8EBE1CE4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B9C43-5C58-FFA2-0828-99CEBF06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60CF67-0AF3-360F-8B97-D342A182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DB765D-CD24-B0F2-C010-F5E0B766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EE231D-6EE4-C4A7-D82E-3218085A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A467CF-CE75-FF85-5E21-BC265D96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04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F9827-3999-CF43-F88E-576BE315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6BD7D2F-0844-FBCF-BA7B-1AE1D0D70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A815DA-3E4F-BA42-13AA-3941D6081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6E96CC-E6EA-749D-C806-3321909A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CF7F0F-5F33-9D75-AF44-91C798EC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7EE6AC-E4A1-6251-73D4-1AF6C4B5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12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E1991A-A912-3C5D-2C84-A47FAA5C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41ECED-F656-B0E9-D586-79E9EA623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5001D9-E489-A822-7881-F3055F88E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2ABE-F8A1-420B-8FAA-A682D2315DD5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2142A1-E09E-7515-5022-54A1DE32F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D95BA8-5622-A694-9BB9-644767F0D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BC50-5C9E-460C-9D6F-2FB55E10EC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F173-B8BB-61FC-3BD3-91EFCEF3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4A7A7-B0CE-5444-9C1A-0A4F5204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573C6A1-5AA2-B0AD-85C1-B684B7494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7D5060F-CA3D-C79B-27BD-EC4B78779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3687903"/>
            <a:ext cx="1940800" cy="28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7E041-37C3-4DD6-AFA9-84B3EE31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45BA76-51FB-BED0-136C-F590A713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707" y="1780510"/>
            <a:ext cx="634390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O wychowawcach i wychowaniu: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perspektywa myślenia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pedagogicznego</a:t>
            </a:r>
            <a:r>
              <a:rPr lang="pl-PL" i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red. Ewa Kubiak-Szymborska,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Uniwersytetu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Kazimierza Wielkiego, 2010.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14B089-2F42-0EF3-939C-1E6454CA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43" y="703684"/>
            <a:ext cx="3699364" cy="54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0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72940-CB36-F84B-9CE8-AD08A1FD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8D7484-FE93-5705-2AE0-5EF38D34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440" y="1825625"/>
            <a:ext cx="56743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O wychowaniu i jego antynomiach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wybór tekstów i oprac.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 Kubiak-Szymborska,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Dariusz Zając,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Wers, 2008. </a:t>
            </a:r>
          </a:p>
        </p:txBody>
      </p:sp>
      <p:pic>
        <p:nvPicPr>
          <p:cNvPr id="6150" name="Picture 6" descr="O wychowaniu i jego antynomiach Ewa Kubiak-Szymborska, Dariusz Zając (wybór  i oprac.)">
            <a:extLst>
              <a:ext uri="{FF2B5EF4-FFF2-40B4-BE49-F238E27FC236}">
                <a16:creationId xmlns:a16="http://schemas.microsoft.com/office/drawing/2014/main" id="{76B900D4-3452-5EBA-4E65-CCB8A5CA4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14932" r="14723" b="14554"/>
          <a:stretch/>
        </p:blipFill>
        <p:spPr bwMode="auto">
          <a:xfrm>
            <a:off x="1473819" y="690563"/>
            <a:ext cx="390106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0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0103A-D771-1827-DBEC-81071533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20DB45-5C78-DA9F-DF67-87A23EC2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846" y="1833152"/>
            <a:ext cx="608076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Teoria wychowania w okresie przemian</a:t>
            </a:r>
            <a:r>
              <a:rPr lang="pl-PL" i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red. Ewa Kubiak-Szymborska,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Dariusz Zając,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Wers, 2008.</a:t>
            </a:r>
          </a:p>
          <a:p>
            <a:endParaRPr lang="pl-PL" dirty="0"/>
          </a:p>
        </p:txBody>
      </p:sp>
      <p:pic>
        <p:nvPicPr>
          <p:cNvPr id="7170" name="Picture 2" descr="pedagog: Zmarła niezwykle ceniona pedagog-profesor UKW w ...">
            <a:extLst>
              <a:ext uri="{FF2B5EF4-FFF2-40B4-BE49-F238E27FC236}">
                <a16:creationId xmlns:a16="http://schemas.microsoft.com/office/drawing/2014/main" id="{C01C0F53-BF0B-DE49-1375-E291600A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86" y="777228"/>
            <a:ext cx="3977657" cy="53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8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1187B-D648-3A3E-BA23-64B86291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68FF7-7C46-6A79-7EB0-5404BADC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783" y="1825625"/>
            <a:ext cx="610001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 Kubiak-Szymborska, Dariusz Zając,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Podstawowe problemy teorii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wychowania: kontekst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współczesnych przemian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Wers, 2006.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A8A341B-3B94-5416-FA18-17C27B77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18" y="724901"/>
            <a:ext cx="3706065" cy="54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9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2CD333-CCE5-3D92-0C60-28256B1D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F447EC-6191-F037-5395-CF177F12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031" y="1825625"/>
            <a:ext cx="595576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 Kubiak-Szymborska,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Dariusz Zając,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Wokół podstawowych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zagadnień teorii wychowania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Wers, 2002.</a:t>
            </a:r>
          </a:p>
        </p:txBody>
      </p:sp>
      <p:pic>
        <p:nvPicPr>
          <p:cNvPr id="9218" name="Picture 2" descr="Wokół podstawowych zagadnień teorii wychowania” Ewa Kubiak ...">
            <a:extLst>
              <a:ext uri="{FF2B5EF4-FFF2-40B4-BE49-F238E27FC236}">
                <a16:creationId xmlns:a16="http://schemas.microsoft.com/office/drawing/2014/main" id="{DA5BAFA8-DDB9-A961-2D18-73D52737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82" y="802888"/>
            <a:ext cx="3903148" cy="55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4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DC888-B2B6-97D2-5726-E0886958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F128011-C978-BAD9-318A-4D309718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85" y="1825625"/>
            <a:ext cx="6378498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 Kubiak-Szymborska, Dariusz Zając,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Ewa Krause, Monika 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</a:rPr>
              <a:t>Nawrot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-Borowska,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Dojrzałość i dojrzewanie: kategorie,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atrybuty, konteksty</a:t>
            </a:r>
            <a:r>
              <a:rPr lang="pl-PL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Uniwersytetu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Kazimierza Wielkiego, 2018.</a:t>
            </a:r>
          </a:p>
        </p:txBody>
      </p:sp>
      <p:pic>
        <p:nvPicPr>
          <p:cNvPr id="13316" name="Picture 4" descr="SOWA OPAC : Katalog zbiorów Publicznej Biblioteki Pedagogicznej w Poznaniu  - Dojrzałość i dojrzewanie : kategorie, atrybuty, konteksty">
            <a:extLst>
              <a:ext uri="{FF2B5EF4-FFF2-40B4-BE49-F238E27FC236}">
                <a16:creationId xmlns:a16="http://schemas.microsoft.com/office/drawing/2014/main" id="{C38C2427-9AE9-28D1-D1FC-6FAFF26A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34" y="724828"/>
            <a:ext cx="3857651" cy="55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8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4972F8-1345-04BB-AA4D-8CEB1C98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F7CB9EF-C16C-9A3B-D496-7E3A53136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19BDB-24E0-DC55-9FD9-808A74AA4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9654F7-CF70-7274-99D0-DC9C0C7CF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338044-FC96-0343-2836-214F91546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15" y="33918"/>
            <a:ext cx="4514736" cy="67901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39EF092-0641-48A1-B168-C401ECE4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951" y="33918"/>
            <a:ext cx="4836829" cy="67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7BB1A-568B-7C4E-4A51-E6F3112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E1F3B-8D80-A862-9B66-592D121C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5400" dirty="0"/>
          </a:p>
          <a:p>
            <a:pPr marL="0" indent="0">
              <a:buNone/>
            </a:pPr>
            <a:endParaRPr lang="pl-PL" sz="5400" dirty="0"/>
          </a:p>
          <a:p>
            <a:pPr marL="0" indent="0">
              <a:buNone/>
            </a:pPr>
            <a:endParaRPr lang="pl-PL" sz="5400" dirty="0"/>
          </a:p>
          <a:p>
            <a:pPr marL="0" indent="0">
              <a:buNone/>
            </a:pPr>
            <a:endParaRPr lang="pl-PL" sz="5400" dirty="0"/>
          </a:p>
          <a:p>
            <a:pPr marL="0" indent="0" algn="r">
              <a:buNone/>
            </a:pPr>
            <a:r>
              <a:rPr lang="pl-PL" sz="5400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Dziękujemy za uwagę :)</a:t>
            </a:r>
          </a:p>
        </p:txBody>
      </p:sp>
    </p:spTree>
    <p:extLst>
      <p:ext uri="{BB962C8B-B14F-4D97-AF65-F5344CB8AC3E}">
        <p14:creationId xmlns:p14="http://schemas.microsoft.com/office/powerpoint/2010/main" val="4244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5CF3ED-0C25-1E9B-AB12-2B0D7685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7BBAE1D-7519-E306-4A14-B26F758D6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2" y="2680622"/>
            <a:ext cx="12214302" cy="417737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3E576D9-475E-C179-C190-3C0A21F5A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5" y="365125"/>
            <a:ext cx="3460209" cy="23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82870-BDC6-1E9B-93E7-12BF9FD7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4142D2-4CF4-1AC3-5054-C0F942BB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3" y="1315844"/>
            <a:ext cx="6783538" cy="4861119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 Kubiak-Szymborska,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Podmiotowość młodzieży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akademickiej: studium statusu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podmiotowego studentów okresu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transformacji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Akademii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Bydgoskiej im. Kazimierza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Wielkiego, 2003.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7C16BB3-7D6B-C4FC-A95F-DF9EA191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0" y="681037"/>
            <a:ext cx="4044019" cy="55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336970-6541-62E3-3BF5-4345BEA2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B31A3-94E1-96E0-BD40-89373C99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890" y="1825625"/>
            <a:ext cx="577891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 Kubiak-Szymborska,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Nauczyciele akademiccy – studenci: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między partnerstwem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a pozorną stycznością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Wers, 2005.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9D1CD1C-5900-9B48-C704-D42CFE33A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193B65D-707B-E589-1C43-21E30D444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90" y="617274"/>
            <a:ext cx="3890945" cy="56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4CDF9-D32A-53C0-8253-C7EA8583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4F13B9-65FC-0AAA-4D88-3F8A2DB4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040" y="2038801"/>
            <a:ext cx="6239528" cy="413816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Podmiotowość w wychowaniu: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między ideą a realnością</a:t>
            </a:r>
            <a:r>
              <a:rPr lang="pl-PL" i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red. Ewa Kubiak-Szymborska,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Wers, 1999.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8C6106C-BA82-654E-E1AF-2BEFA5C0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617" y="713238"/>
            <a:ext cx="3803423" cy="543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F501D-DDE4-FB6C-BD94-09726E2B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DEDB-9BDC-2425-1435-3F8F8674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5" y="2225887"/>
            <a:ext cx="5529485" cy="4496920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 Kubiak-Szymborska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Partnerstwo czy pozorna styczność?: o relacjach nauczycieli akademickich i studentów                w perspektywie paradygmatu edukacji podmiotowej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 „Pedagogika Szkoły Wyższej”, nr 21/22, 2003.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56D28D-E8C2-4916-DD84-EB8D398D494B}"/>
              </a:ext>
            </a:extLst>
          </p:cNvPr>
          <p:cNvSpPr txBox="1"/>
          <p:nvPr/>
        </p:nvSpPr>
        <p:spPr>
          <a:xfrm>
            <a:off x="1120877" y="2208711"/>
            <a:ext cx="48669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accent3">
                    <a:lumMod val="50000"/>
                  </a:schemeClr>
                </a:solidFill>
              </a:rPr>
              <a:t>Ewa Kubiak-Szymborska, </a:t>
            </a:r>
            <a:r>
              <a:rPr lang="pl-PL" sz="2800" b="1" i="1" dirty="0">
                <a:solidFill>
                  <a:schemeClr val="accent3">
                    <a:lumMod val="50000"/>
                  </a:schemeClr>
                </a:solidFill>
              </a:rPr>
              <a:t>Paradygmat dialogowych relacji między podmiotami wychowania – postulat</a:t>
            </a:r>
          </a:p>
          <a:p>
            <a:pPr marL="0" indent="0">
              <a:buNone/>
            </a:pPr>
            <a:r>
              <a:rPr lang="pl-PL" sz="2800" b="1" i="1" dirty="0">
                <a:solidFill>
                  <a:schemeClr val="accent3">
                    <a:lumMod val="50000"/>
                  </a:schemeClr>
                </a:solidFill>
              </a:rPr>
              <a:t>czy rzeczywistość?</a:t>
            </a:r>
            <a:r>
              <a:rPr lang="pl-PL" sz="2800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sz="2800" dirty="0">
                <a:solidFill>
                  <a:schemeClr val="accent3">
                    <a:lumMod val="50000"/>
                  </a:schemeClr>
                </a:solidFill>
              </a:rPr>
              <a:t>W: Korczakowskie dialogi, red. Janina Bińczycka, Warszawa: Wydawnictwo Żak, 1999.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D4C8DC-96C1-E5EF-9EA4-009588186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2" y="135193"/>
            <a:ext cx="3144405" cy="20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9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72A997-69A9-3A45-D0ED-11E88C19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25671C-622D-2910-017A-DAAB7995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898" y="1825625"/>
            <a:ext cx="592267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Jolanta Spychalska-Kamińska,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 Kubiak-Szymborska,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Ułudy umysłu?: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idolatria gimnazjalistów: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kontekst – zakres – poziom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Uniwersytetu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Kazimierza Wielkiego, 2015.</a:t>
            </a:r>
          </a:p>
        </p:txBody>
      </p:sp>
      <p:pic>
        <p:nvPicPr>
          <p:cNvPr id="1026" name="Picture 2" descr="Ewa Kubiak-Szymborska - Księgarnia Akademicka Kraków">
            <a:extLst>
              <a:ext uri="{FF2B5EF4-FFF2-40B4-BE49-F238E27FC236}">
                <a16:creationId xmlns:a16="http://schemas.microsoft.com/office/drawing/2014/main" id="{F9AF8F2C-D125-CC58-8FBF-FEDE3AD5B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74" y="726750"/>
            <a:ext cx="3691824" cy="54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B46C6-93B3-4B5F-8AAD-F9EC5D7F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20C811-35EF-0F6C-A52E-F6B6D1CA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020" y="1825625"/>
            <a:ext cx="615678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Młodzież - dorośli: zjawiska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społeczne: wybrane problemy,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red. Teresa Sołtysiak,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 Kubiak-Szymborska,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Bydgoszcz: Wydawnictwo Uniwersytetu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Kazimierza Wielkiego, 2010. </a:t>
            </a:r>
          </a:p>
        </p:txBody>
      </p:sp>
      <p:pic>
        <p:nvPicPr>
          <p:cNvPr id="18434" name="Picture 2" descr="Młodzież- dorośli zjawiska społeczne - Opracowanie zbiorowe | Książka w  Empik">
            <a:extLst>
              <a:ext uri="{FF2B5EF4-FFF2-40B4-BE49-F238E27FC236}">
                <a16:creationId xmlns:a16="http://schemas.microsoft.com/office/drawing/2014/main" id="{70E4B3F5-406E-5478-1197-555F0E63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6" y="768744"/>
            <a:ext cx="3711913" cy="54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E0EAA6-2125-3396-52A4-30F8785D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5A8BAF-3244-163E-FB4D-448D6E4D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825625"/>
            <a:ext cx="57149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Ewa Kubiak-Szymborska,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Dariusz Zając, </a:t>
            </a:r>
          </a:p>
          <a:p>
            <a:pPr marL="0" indent="0" algn="ctr">
              <a:buNone/>
            </a:pPr>
            <a:r>
              <a:rPr lang="pl-PL" b="1" i="1" dirty="0">
                <a:solidFill>
                  <a:schemeClr val="accent3">
                    <a:lumMod val="50000"/>
                  </a:schemeClr>
                </a:solidFill>
              </a:rPr>
              <a:t>Wychowanie w kręgu pytań</a:t>
            </a:r>
            <a:r>
              <a:rPr lang="pl-PL" i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Bydgoszcz: Wydawnictwo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Edukacyjne Wers, 2013. </a:t>
            </a:r>
          </a:p>
        </p:txBody>
      </p:sp>
      <p:pic>
        <p:nvPicPr>
          <p:cNvPr id="4098" name="Picture 2" descr="Ewa Kubiak-Szymborska | Autorka: Wszystkie książki, wywiady ...">
            <a:extLst>
              <a:ext uri="{FF2B5EF4-FFF2-40B4-BE49-F238E27FC236}">
                <a16:creationId xmlns:a16="http://schemas.microsoft.com/office/drawing/2014/main" id="{139DFBFC-C7A7-5470-7016-A4A14728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88" y="773708"/>
            <a:ext cx="3807312" cy="53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83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ddf1d1-f9db-4d16-bb96-cb64a63f7ce2">
      <Terms xmlns="http://schemas.microsoft.com/office/infopath/2007/PartnerControls"/>
    </lcf76f155ced4ddcb4097134ff3c332f>
    <TaxCatchAll xmlns="61950c6c-c7a2-4fb1-a353-2d340fac31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37CB5FBB448742AE67E013CD017672" ma:contentTypeVersion="10" ma:contentTypeDescription="Utwórz nowy dokument." ma:contentTypeScope="" ma:versionID="064f9ac369a135a8069f72ce4098d4f9">
  <xsd:schema xmlns:xsd="http://www.w3.org/2001/XMLSchema" xmlns:xs="http://www.w3.org/2001/XMLSchema" xmlns:p="http://schemas.microsoft.com/office/2006/metadata/properties" xmlns:ns2="53ddf1d1-f9db-4d16-bb96-cb64a63f7ce2" xmlns:ns3="61950c6c-c7a2-4fb1-a353-2d340fac311c" targetNamespace="http://schemas.microsoft.com/office/2006/metadata/properties" ma:root="true" ma:fieldsID="a5eaa73f8b1081956694938e0c7933eb" ns2:_="" ns3:_="">
    <xsd:import namespace="53ddf1d1-f9db-4d16-bb96-cb64a63f7ce2"/>
    <xsd:import namespace="61950c6c-c7a2-4fb1-a353-2d340fac3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df1d1-f9db-4d16-bb96-cb64a63f7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178dc54b-36a1-4ddd-a079-aa44141494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50c6c-c7a2-4fb1-a353-2d340fac31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32dadd-0981-4dce-9238-40a064d14953}" ma:internalName="TaxCatchAll" ma:showField="CatchAllData" ma:web="61950c6c-c7a2-4fb1-a353-2d340fac3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87742-71CC-4CE9-94A6-DC602E4EAFBA}">
  <ds:schemaRefs>
    <ds:schemaRef ds:uri="53ddf1d1-f9db-4d16-bb96-cb64a63f7ce2"/>
    <ds:schemaRef ds:uri="http://purl.org/dc/dcmitype/"/>
    <ds:schemaRef ds:uri="http://purl.org/dc/elements/1.1/"/>
    <ds:schemaRef ds:uri="61950c6c-c7a2-4fb1-a353-2d340fac311c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F7780F-BE70-4BEC-BF88-90114A3F1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14FE1-3F07-4F87-A266-E90C5ADE0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df1d1-f9db-4d16-bb96-cb64a63f7ce2"/>
    <ds:schemaRef ds:uri="61950c6c-c7a2-4fb1-a353-2d340fac3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377</Words>
  <Application>Microsoft Office PowerPoint</Application>
  <PresentationFormat>Panoramiczny</PresentationFormat>
  <Paragraphs>79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Krause</dc:creator>
  <cp:lastModifiedBy>Klaudia Wolniewicz-Slomka</cp:lastModifiedBy>
  <cp:revision>26</cp:revision>
  <dcterms:created xsi:type="dcterms:W3CDTF">2025-10-23T12:46:34Z</dcterms:created>
  <dcterms:modified xsi:type="dcterms:W3CDTF">2026-04-20T17:50:43Z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0x0101006537CB5FBB448742AE67E013CD017672</vt:lpwstr>
  </property>
  <property fmtid="{D5CDD505-2E9C-101B-9397-08002B2CF9AE}" pid="3" name="MediaServiceImageTags">
    <vt:lpwstr/>
  </property>
</Properties>
</file>